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8AD3AB7-1C9A-4756-A4D5-17911DFE615F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12/29/21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DF59957-4F51-49B9-88EC-828AA51C10E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0EC238E-57C5-47A6-8797-D918A5C7A6C5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12/29/21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73ECB5C-AD90-415B-94FD-B68F7708C45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-9720" y="2010600"/>
            <a:ext cx="12191760" cy="1146600"/>
          </a:xfrm>
          <a:prstGeom prst="rect">
            <a:avLst/>
          </a:prstGeom>
          <a:solidFill>
            <a:srgbClr val="f1be85">
              <a:alpha val="45000"/>
            </a:srgbClr>
          </a:solidFill>
          <a:ln w="12600">
            <a:solidFill>
              <a:srgbClr val="000000"/>
            </a:solidFill>
            <a:round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mk-MK" sz="3000" spc="-1" strike="noStrike">
                <a:solidFill>
                  <a:srgbClr val="000000"/>
                </a:solidFill>
                <a:latin typeface="Times New Roman"/>
              </a:rPr>
              <a:t>Семинарска: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mk-MK" sz="3000" spc="-1" strike="noStrike">
                <a:solidFill>
                  <a:srgbClr val="000000"/>
                </a:solidFill>
                <a:latin typeface="Times New Roman"/>
              </a:rPr>
              <a:t>Основи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mk-MK" sz="3000" spc="-1" strike="noStrike">
                <a:solidFill>
                  <a:srgbClr val="000000"/>
                </a:solidFill>
                <a:latin typeface="Times New Roman"/>
              </a:rPr>
              <a:t>на економија</a:t>
            </a:r>
            <a:br/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mk-MK" sz="4000" spc="-1" strike="noStrike">
                <a:solidFill>
                  <a:srgbClr val="000000"/>
                </a:solidFill>
                <a:latin typeface="Times New Roman"/>
              </a:rPr>
              <a:t>ема: Потрошувачка, штедење и инвестиции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893160" y="3986640"/>
            <a:ext cx="3495600" cy="1787760"/>
          </a:xfrm>
          <a:prstGeom prst="rect">
            <a:avLst/>
          </a:prstGeom>
          <a:solidFill>
            <a:srgbClr val="f1be85">
              <a:alpha val="50000"/>
            </a:srgbClr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mk-MK" sz="2400" spc="-1" strike="noStrike">
                <a:solidFill>
                  <a:srgbClr val="000000"/>
                </a:solidFill>
                <a:latin typeface="Times New Roman"/>
              </a:rPr>
              <a:t>Изработиле: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mk-MK" sz="2400" spc="-1" strike="noStrike">
                <a:solidFill>
                  <a:srgbClr val="000000"/>
                </a:solidFill>
                <a:latin typeface="Times New Roman"/>
              </a:rPr>
              <a:t>Теодора Груевска 084114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mk-MK" sz="2400" spc="-1" strike="noStrike">
                <a:solidFill>
                  <a:srgbClr val="000000"/>
                </a:solidFill>
                <a:latin typeface="Times New Roman"/>
              </a:rPr>
              <a:t>Матеја Богдан 084092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mk-MK" sz="2400" spc="-1" strike="noStrike">
                <a:solidFill>
                  <a:srgbClr val="000000"/>
                </a:solidFill>
                <a:latin typeface="Times New Roman"/>
              </a:rPr>
              <a:t>Ристе Петров 084129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mk-MK" sz="4000" spc="-1" strike="noStrike">
                <a:solidFill>
                  <a:srgbClr val="000000"/>
                </a:solidFill>
                <a:latin typeface="Times New Roman"/>
              </a:rPr>
              <a:t>Потрошувачка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91960" y="212040"/>
            <a:ext cx="24026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mk-MK" sz="4000" spc="-1" strike="noStrike">
                <a:solidFill>
                  <a:srgbClr val="000000"/>
                </a:solidFill>
                <a:latin typeface="Times New Roman"/>
              </a:rPr>
              <a:t>Штедење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0" y="1416240"/>
            <a:ext cx="12191760" cy="473760"/>
          </a:xfrm>
          <a:prstGeom prst="rect">
            <a:avLst/>
          </a:prstGeom>
          <a:solidFill>
            <a:srgbClr val="a6a6a6">
              <a:alpha val="65000"/>
            </a:srgbClr>
          </a:solidFill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mk-MK" sz="2400" spc="-1" strike="noStrike">
                <a:solidFill>
                  <a:srgbClr val="000000"/>
                </a:solidFill>
                <a:latin typeface="Times New Roman"/>
              </a:rPr>
              <a:t>Штедење = расположлив доход – потрошувачка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Picture 3" descr=""/>
          <p:cNvPicPr/>
          <p:nvPr/>
        </p:nvPicPr>
        <p:blipFill>
          <a:blip r:embed="rId2"/>
          <a:srcRect l="30664" t="7182" r="8813" b="8195"/>
          <a:stretch/>
        </p:blipFill>
        <p:spPr>
          <a:xfrm rot="16200000">
            <a:off x="7380000" y="749160"/>
            <a:ext cx="3096000" cy="580284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89" name="CustomShape 3"/>
          <p:cNvSpPr/>
          <p:nvPr/>
        </p:nvSpPr>
        <p:spPr>
          <a:xfrm>
            <a:off x="6026760" y="2102400"/>
            <a:ext cx="5802840" cy="456120"/>
          </a:xfrm>
          <a:prstGeom prst="rect">
            <a:avLst/>
          </a:prstGeom>
          <a:solidFill>
            <a:srgbClr val="908f95">
              <a:alpha val="9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mk-MK" sz="2400" spc="-1" strike="noStrike">
                <a:solidFill>
                  <a:srgbClr val="000000"/>
                </a:solidFill>
                <a:latin typeface="Times New Roman"/>
              </a:rPr>
              <a:t>Функција на штедење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0" y="5823360"/>
            <a:ext cx="12191760" cy="456120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 algn="r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mk-MK" sz="2400" spc="-1" strike="noStrike">
                <a:solidFill>
                  <a:srgbClr val="000000"/>
                </a:solidFill>
                <a:latin typeface="Times New Roman"/>
              </a:rPr>
              <a:t>Маргинална склоност кон штедење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mk-MK" sz="4000" spc="-1" strike="noStrike">
                <a:solidFill>
                  <a:srgbClr val="ffffff"/>
                </a:solidFill>
                <a:latin typeface="Times New Roman"/>
              </a:rPr>
              <a:t>Инвестиции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486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Што се инвестиции?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зголемување на постојаните капитални фондови.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Видови: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Нето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Бруто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366120" y="2743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mk-MK" sz="4000" spc="-1" strike="noStrike">
                <a:solidFill>
                  <a:srgbClr val="000000"/>
                </a:solidFill>
                <a:latin typeface="Times New Roman"/>
              </a:rPr>
              <a:t>Инвестициски детерминанти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822960" y="15994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Микроинвестициски детерминанти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Каматната стапка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Ефикасност на капиталот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Очекувања на инвеститорит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Технолошкиот развој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Макроинвестициски детерминанти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Штедење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Каматна стапка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Очекувањата на економијата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Дисконтна стапка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ROI – Поврат на инвестиција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560" y="2739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mk-MK" sz="4000" spc="-1" strike="noStrike">
                <a:solidFill>
                  <a:srgbClr val="000000"/>
                </a:solidFill>
                <a:highlight>
                  <a:srgbClr val="eeeeee"/>
                </a:highlight>
                <a:latin typeface="Times New Roman"/>
              </a:rPr>
              <a:t>Улога на инвестициите</a:t>
            </a:r>
            <a:endParaRPr b="0" lang="en-US" sz="4000" spc="-1" strike="noStrike">
              <a:solidFill>
                <a:srgbClr val="000000"/>
              </a:solidFill>
              <a:highlight>
                <a:srgbClr val="eeeeee"/>
              </a:highlight>
              <a:latin typeface="Calibri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415080" y="21254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Важноста на инвестициите:</a:t>
            </a:r>
            <a:endParaRPr b="0" lang="en-US" sz="2800" spc="-1" strike="noStrike">
              <a:solidFill>
                <a:srgbClr val="000000"/>
              </a:solidFill>
              <a:highlight>
                <a:srgbClr val="eeeeee"/>
              </a:highlight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Силна компонента во агрегатната побарувачка</a:t>
            </a:r>
            <a:endParaRPr b="0" lang="en-US" sz="2000" spc="-1" strike="noStrike">
              <a:solidFill>
                <a:srgbClr val="000000"/>
              </a:solidFill>
              <a:highlight>
                <a:srgbClr val="eeeeee"/>
              </a:highlight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Компонента на долгорочниот аутпут/производствена можност.</a:t>
            </a:r>
            <a:endParaRPr b="0" lang="en-US" sz="2000" spc="-1" strike="noStrike">
              <a:solidFill>
                <a:srgbClr val="000000"/>
              </a:solidFill>
              <a:highlight>
                <a:srgbClr val="eeeeee"/>
              </a:highlight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highlight>
                <a:srgbClr val="eeeeee"/>
              </a:highlight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Влијанието на инвестициите кон растот на БДП</a:t>
            </a:r>
            <a:endParaRPr b="0" lang="en-US" sz="2800" spc="-1" strike="noStrike">
              <a:solidFill>
                <a:srgbClr val="000000"/>
              </a:solidFill>
              <a:highlight>
                <a:srgbClr val="eeeeee"/>
              </a:highlight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Склоноста на потрошувачката</a:t>
            </a:r>
            <a:endParaRPr b="0" lang="en-US" sz="2000" spc="-1" strike="noStrike">
              <a:solidFill>
                <a:srgbClr val="000000"/>
              </a:solidFill>
              <a:highlight>
                <a:srgbClr val="eeeeee"/>
              </a:highlight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Мултипликаторот на вработување</a:t>
            </a:r>
            <a:endParaRPr b="0" lang="en-US" sz="2000" spc="-1" strike="noStrike">
              <a:solidFill>
                <a:srgbClr val="000000"/>
              </a:solidFill>
              <a:highlight>
                <a:srgbClr val="eeeeee"/>
              </a:highlight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eeeeee"/>
                </a:highlight>
                <a:latin typeface="Calibri"/>
              </a:rPr>
              <a:t>Мултипликаторот на инвестиции</a:t>
            </a:r>
            <a:endParaRPr b="0" lang="en-US" sz="2000" spc="-1" strike="noStrike">
              <a:solidFill>
                <a:srgbClr val="000000"/>
              </a:solidFill>
              <a:highlight>
                <a:srgbClr val="eeeeee"/>
              </a:highlight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highlight>
                <a:srgbClr val="eeeeee"/>
              </a:highlight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Application>LibreOffice/6.4.7.2$Linux_X86_64 LibreOffice_project/40$Build-2</Application>
  <Words>33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2021-12-27T13:07:51Z</dcterms:created>
  <dc:creator>EHO</dc:creator>
  <dc:description/>
  <dc:language>en-US</dc:language>
  <cp:lastModifiedBy/>
  <dcterms:modified xsi:type="dcterms:W3CDTF">2021-12-29T13:09:10Z</dcterms:modified>
  <cp:revision>11</cp:revision>
  <dc:subject/>
  <dc:title>Семинарска: Основи економија Tема: Потрошувачка, штедење и инвестиции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